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8" r:id="rId2"/>
    <p:sldMasterId id="2147483672" r:id="rId3"/>
  </p:sldMasterIdLst>
  <p:notesMasterIdLst>
    <p:notesMasterId r:id="rId19"/>
  </p:notesMasterIdLst>
  <p:handoutMasterIdLst>
    <p:handoutMasterId r:id="rId20"/>
  </p:handoutMasterIdLst>
  <p:sldIdLst>
    <p:sldId id="259" r:id="rId4"/>
    <p:sldId id="636" r:id="rId5"/>
    <p:sldId id="580" r:id="rId6"/>
    <p:sldId id="637" r:id="rId7"/>
    <p:sldId id="588" r:id="rId8"/>
    <p:sldId id="589" r:id="rId9"/>
    <p:sldId id="635" r:id="rId10"/>
    <p:sldId id="638" r:id="rId11"/>
    <p:sldId id="590" r:id="rId12"/>
    <p:sldId id="632" r:id="rId13"/>
    <p:sldId id="633" r:id="rId14"/>
    <p:sldId id="639" r:id="rId15"/>
    <p:sldId id="591" r:id="rId16"/>
    <p:sldId id="634" r:id="rId17"/>
    <p:sldId id="640" r:id="rId18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336600"/>
    <a:srgbClr val="CC0000"/>
    <a:srgbClr val="003366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8" autoAdjust="0"/>
    <p:restoredTop sz="90929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2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2E526-0D7D-412E-9A77-60AD71D03623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25E46-77F3-41C0-9586-EC37861638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7760BAE-7197-4D4A-A849-9CDC35A4EC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423411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760BAE-7197-4D4A-A849-9CDC35A4ECD5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0E3D9-471E-4645-83B0-D53390545D5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9350" cy="37211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0E3D9-471E-4645-83B0-D53390545D5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9350" cy="37211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0E3D9-471E-4645-83B0-D53390545D5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9350" cy="37211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0E3D9-471E-4645-83B0-D53390545D5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9350" cy="37211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0E3D9-471E-4645-83B0-D53390545D5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9350" cy="37211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B0D7D-6012-4D01-8CBE-07C5F5401B4A}" type="slidenum">
              <a:rPr lang="en-US"/>
              <a:pPr/>
              <a:t>10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9350" cy="37211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0E3D9-471E-4645-83B0-D53390545D5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9350" cy="37211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0E3D9-471E-4645-83B0-D53390545D5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9350" cy="37211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562600" y="3810000"/>
            <a:ext cx="33528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81842" y="6329386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BADF0DF-0D49-4127-A92E-BEF3D46B38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74638"/>
            <a:ext cx="2160587" cy="61785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74638"/>
            <a:ext cx="6329363" cy="6178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09CAA-AEDF-4486-94A2-B841805529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D501A-DD84-4FF4-A6E0-C0D41FECF9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BF3D6-15DB-4781-A4BA-67D861A0FB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192AB-E21F-4DB3-964E-42E1A26B90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EEFA0-D0D8-407D-A4FC-37178917D3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E0314-F801-40C5-AB15-ACFD3BFC47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93CE1-93F8-4AAE-B248-1EAD2EC1A0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5FBED-97AA-4B13-92EB-0303A96E00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53280" y="6329386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BADF0DF-0D49-4127-A92E-BEF3D46B38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31131-64B4-495A-84A1-ABBE384B79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71DCE-9077-4C06-9FA8-03BC149BD7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609600"/>
            <a:ext cx="17526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105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3F457-2E5A-42B8-90A0-1060DC4158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143000" y="1981200"/>
            <a:ext cx="7010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67CFE-52DC-493A-88DF-CAFF26BEB4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43000" y="1981200"/>
            <a:ext cx="7010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EB491-F3E7-4227-9E11-36A5AD1E66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981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9812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41148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C9E8F-210A-4D64-A33A-ADBF4488C6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158750"/>
            <a:ext cx="7454900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200150"/>
            <a:ext cx="40386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200150"/>
            <a:ext cx="40386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79C8D-18BD-436C-8D98-0CCB3BC39EE2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D8547-D6BD-49CD-94B3-5FD18B5BA427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C24F2-3B80-4532-9675-02EDC42F7FD4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29454" y="6329386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BADF0DF-0D49-4127-A92E-BEF3D46B38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752600"/>
            <a:ext cx="411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1752600"/>
            <a:ext cx="4116388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803CB-D40C-402E-A29B-EA2396B76D03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52457-C2E9-499E-8E32-88CFCED94433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5D0D-3EB2-4CDD-AAB5-15218DBA1CD4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DF483-6CC8-468B-9782-2CD436F02434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36AA9-D32B-4A91-B715-6B64DB67C2E8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D2045-693D-4D1C-9B54-80D136C4CE40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EA502-1863-49F6-B0FB-95E06C341EE2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3213" y="457200"/>
            <a:ext cx="20955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125" y="457200"/>
            <a:ext cx="613568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87497-150A-4259-BE46-75815C1A3451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5976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5125" y="1752600"/>
            <a:ext cx="41148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2325" y="1752600"/>
            <a:ext cx="4116388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2325" y="4000500"/>
            <a:ext cx="4116388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714D0-E7FD-4AB3-A0EB-6A4D5C62FED0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5976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5125" y="1752600"/>
            <a:ext cx="41148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1752600"/>
            <a:ext cx="4116388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2DBD6-BBE5-41FF-9BFF-5EF3A5729A0E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2197100"/>
            <a:ext cx="4244975" cy="4256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7100"/>
            <a:ext cx="4244975" cy="4256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53280" y="6329386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BADF0DF-0D49-4127-A92E-BEF3D46B38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5976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752600"/>
            <a:ext cx="41148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2325" y="1752600"/>
            <a:ext cx="4116388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2325" y="4000500"/>
            <a:ext cx="4116388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33EBF-D206-48A8-924E-B8CF595EB147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5976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65125" y="1752600"/>
            <a:ext cx="8383588" cy="4343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E70B0-D9B2-4FB4-9D1B-F0811F91B1BF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81842" y="6329386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BADF0DF-0D49-4127-A92E-BEF3D46B38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81842" y="6329386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BADF0DF-0D49-4127-A92E-BEF3D46B38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53280" y="6329386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BADF0DF-0D49-4127-A92E-BEF3D46B38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81842" y="6329386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BADF0DF-0D49-4127-A92E-BEF3D46B38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53280" y="6329386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BADF0DF-0D49-4127-A92E-BEF3D46B38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2197100"/>
            <a:ext cx="8642350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pic>
        <p:nvPicPr>
          <p:cNvPr id="1027" name="Picture 11" descr="gold+blu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825" y="6083300"/>
            <a:ext cx="42386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684213" y="6164263"/>
            <a:ext cx="59055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>
                <a:solidFill>
                  <a:srgbClr val="003366"/>
                </a:solidFill>
                <a:latin typeface="Trebuchet MS" pitchFamily="34" charset="0"/>
              </a:rPr>
              <a:t>DEPARTMENT OF </a:t>
            </a:r>
            <a:br>
              <a:rPr lang="en-US" sz="900">
                <a:solidFill>
                  <a:srgbClr val="003366"/>
                </a:solidFill>
                <a:latin typeface="Trebuchet MS" pitchFamily="34" charset="0"/>
              </a:rPr>
            </a:br>
            <a:r>
              <a:rPr lang="en-US" sz="1400">
                <a:solidFill>
                  <a:srgbClr val="003366"/>
                </a:solidFill>
                <a:latin typeface="Trebuchet MS" pitchFamily="34" charset="0"/>
              </a:rPr>
              <a:t>ELECTRONIC &amp; COMPUTER ENGINEERING</a:t>
            </a:r>
            <a:br>
              <a:rPr lang="en-US" sz="1400">
                <a:solidFill>
                  <a:srgbClr val="003366"/>
                </a:solidFill>
                <a:latin typeface="Trebuchet MS" pitchFamily="34" charset="0"/>
              </a:rPr>
            </a:br>
            <a:r>
              <a:rPr lang="en-US" sz="900" b="1">
                <a:solidFill>
                  <a:srgbClr val="003366"/>
                </a:solidFill>
                <a:latin typeface="Trebuchet MS" pitchFamily="34" charset="0"/>
              </a:rPr>
              <a:t>THE HONG KONG UNIVERSITY OF SCIENCE &amp; TECHNOLOGY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0892" y="6329386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BADF0DF-0D49-4127-A92E-BEF3D46B38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entury Gothic" pitchFamily="34" charset="0"/>
          <a:ea typeface="華康超黑體" pitchFamily="49" charset="-12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entury Gothic" pitchFamily="34" charset="0"/>
          <a:ea typeface="華康超黑體" pitchFamily="49" charset="-12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entury Gothic" pitchFamily="34" charset="0"/>
          <a:ea typeface="華康超黑體" pitchFamily="49" charset="-12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entury Gothic" pitchFamily="34" charset="0"/>
          <a:ea typeface="華康超黑體" pitchFamily="49" charset="-120"/>
        </a:defRPr>
      </a:lvl5pPr>
      <a:lvl6pPr marL="457200" algn="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entury Gothic" pitchFamily="34" charset="0"/>
          <a:ea typeface="華康超黑體" pitchFamily="49" charset="-120"/>
        </a:defRPr>
      </a:lvl6pPr>
      <a:lvl7pPr marL="914400" algn="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entury Gothic" pitchFamily="34" charset="0"/>
          <a:ea typeface="華康超黑體" pitchFamily="49" charset="-120"/>
        </a:defRPr>
      </a:lvl7pPr>
      <a:lvl8pPr marL="1371600" algn="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entury Gothic" pitchFamily="34" charset="0"/>
          <a:ea typeface="華康超黑體" pitchFamily="49" charset="-120"/>
        </a:defRPr>
      </a:lvl8pPr>
      <a:lvl9pPr marL="1828800" algn="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entury Gothic" pitchFamily="34" charset="0"/>
          <a:ea typeface="華康超黑體" pitchFamily="49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433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5559425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kumimoji="0" sz="1400" b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5864225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kumimoji="0" sz="1400" b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kumimoji="0" sz="1400" b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fld id="{34ECB724-CCFD-4710-9C45-19EFB99E92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PMingLiU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PMingLiU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PMingLiU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PMingLiU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PMingLiU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PMingLiU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PMingLiU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§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|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59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752600"/>
            <a:ext cx="83835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CN" smtClean="0"/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0875" y="6384925"/>
            <a:ext cx="19907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kumimoji="0" sz="14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704BB4-50C1-4019-B7EF-BB4B457A3284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200025" y="214313"/>
            <a:ext cx="8732838" cy="6383337"/>
          </a:xfrm>
          <a:prstGeom prst="roundRect">
            <a:avLst>
              <a:gd name="adj" fmla="val 12495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endParaRPr kumimoji="0" lang="en-US" dirty="0"/>
          </a:p>
        </p:txBody>
      </p:sp>
      <p:pic>
        <p:nvPicPr>
          <p:cNvPr id="2" name="Picture 15" descr="gifa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06475" y="6140450"/>
            <a:ext cx="47307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SimSun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SimSun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SimSun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SimSun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4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CC00CC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emf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image" Target="../media/image8.png"/><Relationship Id="rId16" Type="http://schemas.openxmlformats.org/officeDocument/2006/relationships/image" Target="../media/image32.jpe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10" Type="http://schemas.openxmlformats.org/officeDocument/2006/relationships/image" Target="../media/image26.png"/><Relationship Id="rId19" Type="http://schemas.openxmlformats.org/officeDocument/2006/relationships/image" Target="../media/image35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60032" y="4653136"/>
            <a:ext cx="3794159" cy="1143000"/>
          </a:xfrm>
          <a:noFill/>
        </p:spPr>
        <p:txBody>
          <a:bodyPr/>
          <a:lstStyle/>
          <a:p>
            <a:pPr algn="l" eaLnBrk="1" hangingPunct="1"/>
            <a:r>
              <a:rPr lang="en-US" sz="2800" b="1" dirty="0" smtClean="0"/>
              <a:t>Vincent Lau</a:t>
            </a:r>
            <a:br>
              <a:rPr lang="en-US" sz="2800" b="1" dirty="0" smtClean="0"/>
            </a:br>
            <a:r>
              <a:rPr lang="en-US" sz="1400" b="1" i="1" dirty="0" smtClean="0"/>
              <a:t>Professor, Department of </a:t>
            </a:r>
            <a:r>
              <a:rPr lang="en-US" sz="1600" b="1" i="1" dirty="0" smtClean="0"/>
              <a:t>Electronic </a:t>
            </a:r>
            <a:br>
              <a:rPr lang="en-US" sz="1600" b="1" i="1" dirty="0" smtClean="0"/>
            </a:br>
            <a:r>
              <a:rPr lang="en-US" sz="1600" b="1" i="1" dirty="0" smtClean="0"/>
              <a:t>and Computer Engineering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419872" y="260648"/>
            <a:ext cx="5557847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Wireless Communications with Channel Feedback</a:t>
            </a:r>
            <a:endParaRPr kumimoji="1" lang="en-US" sz="32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05976-624C-4E15-9D26-688C929E8A64}" type="slidenum">
              <a:rPr lang="en-US" altLang="zh-TW"/>
              <a:pPr>
                <a:defRPr/>
              </a:pPr>
              <a:t>10</a:t>
            </a:fld>
            <a:endParaRPr lang="en-US" altLang="zh-TW" dirty="0"/>
          </a:p>
        </p:txBody>
      </p:sp>
      <p:sp>
        <p:nvSpPr>
          <p:cNvPr id="464898" name="Rectangle 2"/>
          <p:cNvSpPr>
            <a:spLocks noChangeArrowheads="1"/>
          </p:cNvSpPr>
          <p:nvPr/>
        </p:nvSpPr>
        <p:spPr bwMode="auto">
          <a:xfrm>
            <a:off x="539552" y="116632"/>
            <a:ext cx="7992888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spcBef>
                <a:spcPct val="0"/>
              </a:spcBef>
              <a:defRPr/>
            </a:pPr>
            <a:r>
              <a:rPr lang="en-US" altLang="zh-TW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PMingLiU" pitchFamily="18" charset="-120"/>
              </a:rPr>
              <a:t>(2) Capacity Challenge</a:t>
            </a:r>
            <a:endParaRPr lang="en-US" altLang="zh-TW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ea typeface="PMingLiU" pitchFamily="18" charset="-12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5536" y="1196752"/>
            <a:ext cx="7344816" cy="936104"/>
            <a:chOff x="899592" y="1700808"/>
            <a:chExt cx="7344816" cy="936104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1115616" y="1700808"/>
              <a:ext cx="1224136" cy="936104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1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899592" y="1772816"/>
              <a:ext cx="2304256" cy="510778"/>
            </a:xfrm>
            <a:prstGeom prst="roundRect">
              <a:avLst/>
            </a:prstGeom>
            <a:solidFill>
              <a:srgbClr val="3333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" charset="0"/>
                  <a:ea typeface="Arial Unicode MS" pitchFamily="34" charset="-128"/>
                  <a:cs typeface="Arial Unicode MS" pitchFamily="34" charset="-128"/>
                </a:rPr>
                <a:t>Transmitter</a:t>
              </a: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5940152" y="1772816"/>
              <a:ext cx="2304256" cy="510778"/>
            </a:xfrm>
            <a:prstGeom prst="roundRect">
              <a:avLst/>
            </a:prstGeom>
            <a:solidFill>
              <a:srgbClr val="3333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" charset="0"/>
                  <a:ea typeface="Arial Unicode MS" pitchFamily="34" charset="-128"/>
                  <a:cs typeface="Arial Unicode MS" pitchFamily="34" charset="-128"/>
                </a:rPr>
                <a:t>Receiver</a:t>
              </a:r>
            </a:p>
          </p:txBody>
        </p:sp>
        <p:cxnSp>
          <p:nvCxnSpPr>
            <p:cNvPr id="7" name="Straight Arrow Connector 6"/>
            <p:cNvCxnSpPr>
              <a:stCxn id="5" idx="3"/>
              <a:endCxn id="8" idx="1"/>
            </p:cNvCxnSpPr>
            <p:nvPr/>
          </p:nvCxnSpPr>
          <p:spPr bwMode="auto">
            <a:xfrm>
              <a:off x="3203848" y="2028205"/>
              <a:ext cx="2736304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arrow"/>
            </a:ln>
            <a:effectLst>
              <a:outerShdw dist="107763" dir="2700000" algn="ctr" rotWithShape="0">
                <a:srgbClr val="808080"/>
              </a:outerShdw>
            </a:effectLst>
          </p:spPr>
        </p:cxnSp>
        <p:sp>
          <p:nvSpPr>
            <p:cNvPr id="9" name="TextBox 8"/>
            <p:cNvSpPr txBox="1"/>
            <p:nvPr/>
          </p:nvSpPr>
          <p:spPr>
            <a:xfrm>
              <a:off x="3707904" y="1772816"/>
              <a:ext cx="1512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101001100111……..</a:t>
              </a:r>
              <a:endParaRPr lang="en-US" sz="11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1560" y="1484784"/>
            <a:ext cx="7344816" cy="936104"/>
            <a:chOff x="899592" y="1700808"/>
            <a:chExt cx="7344816" cy="936104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1115616" y="1700808"/>
              <a:ext cx="1224136" cy="936104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1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899592" y="1772816"/>
              <a:ext cx="2304256" cy="510778"/>
            </a:xfrm>
            <a:prstGeom prst="roundRect">
              <a:avLst/>
            </a:prstGeom>
            <a:solidFill>
              <a:srgbClr val="3333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" charset="0"/>
                  <a:ea typeface="Arial Unicode MS" pitchFamily="34" charset="-128"/>
                  <a:cs typeface="Arial Unicode MS" pitchFamily="34" charset="-128"/>
                </a:rPr>
                <a:t>Transmitter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5940152" y="1772816"/>
              <a:ext cx="2304256" cy="510778"/>
            </a:xfrm>
            <a:prstGeom prst="roundRect">
              <a:avLst/>
            </a:prstGeom>
            <a:solidFill>
              <a:srgbClr val="3333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" charset="0"/>
                  <a:ea typeface="Arial Unicode MS" pitchFamily="34" charset="-128"/>
                  <a:cs typeface="Arial Unicode MS" pitchFamily="34" charset="-128"/>
                </a:rPr>
                <a:t>Receiver</a:t>
              </a:r>
            </a:p>
          </p:txBody>
        </p:sp>
        <p:cxnSp>
          <p:nvCxnSpPr>
            <p:cNvPr id="17" name="Straight Arrow Connector 16"/>
            <p:cNvCxnSpPr>
              <a:stCxn id="15" idx="3"/>
              <a:endCxn id="16" idx="1"/>
            </p:cNvCxnSpPr>
            <p:nvPr/>
          </p:nvCxnSpPr>
          <p:spPr bwMode="auto">
            <a:xfrm>
              <a:off x="3203848" y="2028205"/>
              <a:ext cx="2736304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arrow"/>
            </a:ln>
            <a:effectLst>
              <a:outerShdw dist="107763" dir="2700000" algn="ctr" rotWithShape="0">
                <a:srgbClr val="808080"/>
              </a:outerShdw>
            </a:effectLst>
          </p:spPr>
        </p:cxnSp>
        <p:sp>
          <p:nvSpPr>
            <p:cNvPr id="18" name="TextBox 17"/>
            <p:cNvSpPr txBox="1"/>
            <p:nvPr/>
          </p:nvSpPr>
          <p:spPr>
            <a:xfrm>
              <a:off x="3707904" y="1772816"/>
              <a:ext cx="1512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101001100111……..</a:t>
              </a:r>
              <a:endParaRPr lang="en-US" sz="11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99592" y="1844824"/>
            <a:ext cx="7344816" cy="936104"/>
            <a:chOff x="899592" y="1700808"/>
            <a:chExt cx="7344816" cy="936104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115616" y="1700808"/>
              <a:ext cx="1224136" cy="936104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1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899592" y="1772816"/>
              <a:ext cx="2304256" cy="510778"/>
            </a:xfrm>
            <a:prstGeom prst="roundRect">
              <a:avLst/>
            </a:prstGeom>
            <a:solidFill>
              <a:srgbClr val="3333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" charset="0"/>
                  <a:ea typeface="Arial Unicode MS" pitchFamily="34" charset="-128"/>
                  <a:cs typeface="Arial Unicode MS" pitchFamily="34" charset="-128"/>
                </a:rPr>
                <a:t>Transmitter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5940152" y="1772816"/>
              <a:ext cx="2304256" cy="510778"/>
            </a:xfrm>
            <a:prstGeom prst="roundRect">
              <a:avLst/>
            </a:prstGeom>
            <a:solidFill>
              <a:srgbClr val="3333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" charset="0"/>
                  <a:ea typeface="Arial Unicode MS" pitchFamily="34" charset="-128"/>
                  <a:cs typeface="Arial Unicode MS" pitchFamily="34" charset="-128"/>
                </a:rPr>
                <a:t>Receiver</a:t>
              </a:r>
            </a:p>
          </p:txBody>
        </p:sp>
        <p:cxnSp>
          <p:nvCxnSpPr>
            <p:cNvPr id="23" name="Straight Arrow Connector 22"/>
            <p:cNvCxnSpPr>
              <a:stCxn id="21" idx="3"/>
              <a:endCxn id="22" idx="1"/>
            </p:cNvCxnSpPr>
            <p:nvPr/>
          </p:nvCxnSpPr>
          <p:spPr bwMode="auto">
            <a:xfrm>
              <a:off x="3203848" y="2028205"/>
              <a:ext cx="2736304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arrow"/>
            </a:ln>
            <a:effectLst>
              <a:outerShdw dist="107763" dir="2700000" algn="ctr" rotWithShape="0">
                <a:srgbClr val="808080"/>
              </a:outerShdw>
            </a:effectLst>
          </p:spPr>
        </p:cxnSp>
        <p:sp>
          <p:nvSpPr>
            <p:cNvPr id="24" name="TextBox 23"/>
            <p:cNvSpPr txBox="1"/>
            <p:nvPr/>
          </p:nvSpPr>
          <p:spPr>
            <a:xfrm>
              <a:off x="3707904" y="1772816"/>
              <a:ext cx="1512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101001100111……..</a:t>
              </a:r>
              <a:endParaRPr lang="en-US" sz="11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356992"/>
            <a:ext cx="4320480" cy="30034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908720"/>
            <a:ext cx="1440160" cy="16716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1772816"/>
            <a:ext cx="1944216" cy="18002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508104" y="3140968"/>
            <a:ext cx="3312368" cy="1368152"/>
            <a:chOff x="5580112" y="3068960"/>
            <a:chExt cx="3312368" cy="1368152"/>
          </a:xfrm>
        </p:grpSpPr>
        <p:sp>
          <p:nvSpPr>
            <p:cNvPr id="27" name="Rounded Rectangular Callout 26"/>
            <p:cNvSpPr/>
            <p:nvPr/>
          </p:nvSpPr>
          <p:spPr bwMode="auto">
            <a:xfrm>
              <a:off x="5580112" y="3068960"/>
              <a:ext cx="3312368" cy="1368152"/>
            </a:xfrm>
            <a:prstGeom prst="wedgeRoundRectCallou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1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12161" y="3284984"/>
              <a:ext cx="2376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(Q1) Can we double the capacity by installing one more base station? </a:t>
              </a:r>
              <a:endParaRPr lang="en-US" sz="1600" b="1" dirty="0"/>
            </a:p>
          </p:txBody>
        </p:sp>
      </p:grpSp>
      <p:sp>
        <p:nvSpPr>
          <p:cNvPr id="30" name="Rounded Rectangle 29"/>
          <p:cNvSpPr/>
          <p:nvPr/>
        </p:nvSpPr>
        <p:spPr bwMode="auto">
          <a:xfrm>
            <a:off x="5724128" y="5085184"/>
            <a:ext cx="2952328" cy="71508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No! </a:t>
            </a:r>
            <a:r>
              <a:rPr lang="en-US" sz="1800" b="1" dirty="0" smtClean="0">
                <a:solidFill>
                  <a:srgbClr val="333399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Interference becomes the bottleneck</a:t>
            </a:r>
            <a:endParaRPr kumimoji="1" lang="en-US" sz="1800" b="1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5724128" y="5949280"/>
            <a:ext cx="2952328" cy="71508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Need to time share or frequency</a:t>
            </a:r>
            <a:r>
              <a:rPr kumimoji="1" lang="en-US" sz="1800" b="1" i="0" u="none" strike="noStrike" cap="none" normalizeH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share</a:t>
            </a:r>
            <a:endParaRPr kumimoji="1" lang="en-US" sz="1800" b="1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1547664" y="2204864"/>
            <a:ext cx="3168352" cy="71508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Bit rate</a:t>
            </a:r>
            <a:r>
              <a:rPr kumimoji="1" lang="en-US" sz="1800" b="1" i="0" u="none" strike="noStrike" cap="none" normalizeH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demand increases </a:t>
            </a:r>
            <a:r>
              <a:rPr kumimoji="1" lang="en-US" sz="1800" b="1" i="0" u="none" strike="noStrike" cap="none" normalizeH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Wingdings"/>
              </a:rPr>
              <a:t> </a:t>
            </a:r>
            <a:r>
              <a:rPr lang="en-US" sz="1800" b="1" dirty="0" smtClean="0">
                <a:solidFill>
                  <a:srgbClr val="333399"/>
                </a:solidFill>
                <a:latin typeface="Arial" charset="0"/>
                <a:ea typeface="Arial Unicode MS" pitchFamily="34" charset="-128"/>
                <a:cs typeface="Arial Unicode MS" pitchFamily="34" charset="-128"/>
                <a:sym typeface="Wingdings"/>
              </a:rPr>
              <a:t>link becomes too slow</a:t>
            </a:r>
            <a:endParaRPr kumimoji="1" lang="en-US" sz="1800" b="1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419872" y="2420888"/>
            <a:ext cx="3168352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1" lang="en-US" sz="1800" b="1" i="0" u="none" strike="noStrike" cap="none" normalizeH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times bit rate!</a:t>
            </a:r>
            <a:endParaRPr kumimoji="1" lang="en-US" sz="1800" b="1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custDataLst>
      <p:tags r:id="rId1"/>
    </p:custDataLst>
  </p:cSld>
  <p:clrMapOvr>
    <a:masterClrMapping/>
  </p:clrMapOvr>
  <p:transition spd="slow" advTm="221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2" grpId="1" animBg="1"/>
      <p:bldP spid="33" grpId="0" animBg="1"/>
      <p:bldP spid="3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93CE1-93F8-4AAE-B248-1EAD2EC1A059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96724652"/>
              </p:ext>
            </p:extLst>
          </p:nvPr>
        </p:nvGraphicFramePr>
        <p:xfrm>
          <a:off x="5940152" y="836712"/>
          <a:ext cx="2895600" cy="2982912"/>
        </p:xfrm>
        <a:graphic>
          <a:graphicData uri="http://schemas.openxmlformats.org/presentationml/2006/ole">
            <p:oleObj spid="_x0000_s1064" name="Visio" r:id="rId3" imgW="3182493" imgH="3280791" progId="">
              <p:embed/>
            </p:oleObj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5576" y="152400"/>
            <a:ext cx="828092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spcBef>
                <a:spcPct val="0"/>
              </a:spcBef>
              <a:defRPr/>
            </a:pPr>
            <a:r>
              <a:rPr lang="en-US" altLang="zh-TW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PMingLiU" pitchFamily="18" charset="-120"/>
              </a:rPr>
              <a:t>(3) Interference Challenge</a:t>
            </a:r>
            <a:endParaRPr lang="en-US" altLang="zh-TW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ea typeface="PMingLiU" pitchFamily="18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365104"/>
            <a:ext cx="3391024" cy="2190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132856"/>
            <a:ext cx="52070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69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894B2-20ED-4850-8632-CA1BCE428C21}" type="slidenum">
              <a:rPr lang="en-US" altLang="zh-TW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499715" name="Rectangle 3"/>
          <p:cNvSpPr>
            <a:spLocks noChangeArrowheads="1"/>
          </p:cNvSpPr>
          <p:nvPr/>
        </p:nvSpPr>
        <p:spPr bwMode="auto">
          <a:xfrm>
            <a:off x="395536" y="1700808"/>
            <a:ext cx="856895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TW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(Q4) Benefit of Channel Feedback?</a:t>
            </a:r>
            <a:endParaRPr lang="en-US" altLang="zh-TW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54476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95536" y="1628800"/>
            <a:ext cx="8198991" cy="45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>
              <a:spcBef>
                <a:spcPct val="20000"/>
              </a:spcBef>
              <a:buAutoNum type="arabicParenBoth"/>
              <a:defRPr/>
            </a:pPr>
            <a:r>
              <a:rPr lang="en-US" altLang="zh-TW" b="1" dirty="0" smtClean="0"/>
              <a:t>Link Level:- Opportunistic Transmission:- </a:t>
            </a:r>
          </a:p>
          <a:p>
            <a:pPr>
              <a:spcBef>
                <a:spcPct val="20000"/>
              </a:spcBef>
              <a:defRPr/>
            </a:pPr>
            <a:r>
              <a:rPr lang="en-US" altLang="zh-TW" dirty="0" smtClean="0"/>
              <a:t>Capture the “Good Channel Condition” to send more and add more protection for “Poor Channel Condition”.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TW" b="1" dirty="0" smtClean="0"/>
          </a:p>
          <a:p>
            <a:pPr>
              <a:spcBef>
                <a:spcPct val="20000"/>
              </a:spcBef>
              <a:defRPr/>
            </a:pPr>
            <a:r>
              <a:rPr lang="en-US" altLang="zh-TW" b="1" dirty="0" smtClean="0"/>
              <a:t>(2)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</a:rPr>
              <a:t>System Level:- Opportunistic Scheduling:-</a:t>
            </a:r>
          </a:p>
          <a:p>
            <a:pPr>
              <a:spcBef>
                <a:spcPct val="20000"/>
              </a:spcBef>
              <a:defRPr/>
            </a:pP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Selects user(s) with the best channel condition to transmit.</a:t>
            </a:r>
          </a:p>
          <a:p>
            <a:pPr>
              <a:spcBef>
                <a:spcPct val="20000"/>
              </a:spcBef>
              <a:defRPr/>
            </a:pPr>
            <a:endParaRPr lang="en-US" altLang="zh-TW" b="1" dirty="0"/>
          </a:p>
          <a:p>
            <a:pPr>
              <a:spcBef>
                <a:spcPct val="20000"/>
              </a:spcBef>
              <a:defRPr/>
            </a:pPr>
            <a:r>
              <a:rPr lang="en-US" altLang="zh-TW" b="1" dirty="0" smtClean="0"/>
              <a:t>(3) </a:t>
            </a:r>
            <a:r>
              <a:rPr lang="en-US" altLang="zh-TW" b="1" dirty="0" smtClean="0">
                <a:solidFill>
                  <a:srgbClr val="008000"/>
                </a:solidFill>
              </a:rPr>
              <a:t>Network Level:- Interference Mitigation:-</a:t>
            </a:r>
          </a:p>
          <a:p>
            <a:pPr>
              <a:spcBef>
                <a:spcPct val="20000"/>
              </a:spcBef>
              <a:defRPr/>
            </a:pPr>
            <a:r>
              <a:rPr lang="en-US" altLang="zh-TW" dirty="0" smtClean="0">
                <a:solidFill>
                  <a:srgbClr val="008000"/>
                </a:solidFill>
              </a:rPr>
              <a:t>Cooperative MIMO and Coordinated MIMO all requires channel condition feedback.</a:t>
            </a:r>
          </a:p>
          <a:p>
            <a:pPr>
              <a:spcBef>
                <a:spcPct val="20000"/>
              </a:spcBef>
              <a:defRPr/>
            </a:pPr>
            <a:endParaRPr lang="en-US" altLang="zh-TW" b="1" dirty="0" smtClean="0">
              <a:solidFill>
                <a:srgbClr val="008000"/>
              </a:solidFill>
            </a:endParaRP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TW" sz="2200" dirty="0" smtClean="0">
              <a:ea typeface="PMingLiU" pitchFamily="18" charset="-120"/>
            </a:endParaRPr>
          </a:p>
          <a:p>
            <a:pPr marL="457200" indent="-457200" algn="l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TW" sz="2200" dirty="0" smtClean="0">
              <a:ea typeface="PMingLiU" pitchFamily="18" charset="-12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536" y="152400"/>
            <a:ext cx="8496944" cy="118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TW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Wireless Communications with Channel Feedback </a:t>
            </a:r>
            <a:endParaRPr lang="en-US" altLang="zh-TW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293096"/>
            <a:ext cx="5815168" cy="2232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852936"/>
            <a:ext cx="4301604" cy="341526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93CE1-93F8-4AAE-B248-1EAD2EC1A059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93CE1-93F8-4AAE-B248-1EAD2EC1A059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71800" y="152400"/>
            <a:ext cx="3312368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TW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Future Trends</a:t>
            </a:r>
            <a:endParaRPr lang="en-US" altLang="zh-TW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11560" y="1124744"/>
            <a:ext cx="2952328" cy="71508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Cloud Radio</a:t>
            </a:r>
            <a:r>
              <a:rPr kumimoji="1" lang="en-US" sz="1800" b="1" i="0" u="none" strike="noStrike" cap="none" normalizeH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Access Network</a:t>
            </a:r>
            <a:endParaRPr kumimoji="1" lang="en-US" sz="1800" b="1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724128" y="1124744"/>
            <a:ext cx="2952328" cy="715089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Large Scale</a:t>
            </a:r>
            <a:r>
              <a:rPr kumimoji="1" lang="en-US" sz="1800" b="1" i="0" u="none" strike="noStrike" cap="none" normalizeH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MIMO Network</a:t>
            </a:r>
            <a:endParaRPr kumimoji="1" lang="en-US" sz="1800" b="1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348880"/>
            <a:ext cx="6167558" cy="361294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5868144" y="5733256"/>
            <a:ext cx="2952328" cy="715089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Green Wireless</a:t>
            </a:r>
            <a:r>
              <a:rPr kumimoji="1" lang="en-US" sz="1800" b="1" i="0" u="none" strike="noStrike" cap="none" normalizeH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Infrastructure</a:t>
            </a:r>
            <a:endParaRPr kumimoji="1" lang="en-US" sz="1800" b="1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88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894B2-20ED-4850-8632-CA1BCE428C21}" type="slidenum">
              <a:rPr lang="en-US" altLang="zh-TW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499715" name="Rectangle 3"/>
          <p:cNvSpPr>
            <a:spLocks noChangeArrowheads="1"/>
          </p:cNvSpPr>
          <p:nvPr/>
        </p:nvSpPr>
        <p:spPr bwMode="auto">
          <a:xfrm>
            <a:off x="899592" y="1700808"/>
            <a:ext cx="80648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TW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Thank you very much</a:t>
            </a:r>
            <a:endParaRPr lang="en-US" altLang="zh-TW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53146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894B2-20ED-4850-8632-CA1BCE428C21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499715" name="Rectangle 3"/>
          <p:cNvSpPr>
            <a:spLocks noChangeArrowheads="1"/>
          </p:cNvSpPr>
          <p:nvPr/>
        </p:nvSpPr>
        <p:spPr bwMode="auto">
          <a:xfrm>
            <a:off x="971600" y="2852936"/>
            <a:ext cx="676875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TW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(Q1) Who Am I?</a:t>
            </a:r>
            <a:endParaRPr lang="en-US" altLang="zh-TW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07595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2348880"/>
            <a:ext cx="6000792" cy="345638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 dirty="0" err="1" smtClean="0"/>
              <a:t>B.Eng</a:t>
            </a:r>
            <a:r>
              <a:rPr lang="en-US" altLang="zh-TW" sz="2000" dirty="0" smtClean="0"/>
              <a:t> (1</a:t>
            </a:r>
            <a:r>
              <a:rPr lang="en-US" altLang="zh-TW" sz="2000" baseline="30000" dirty="0" smtClean="0"/>
              <a:t>st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Hons</a:t>
            </a:r>
            <a:r>
              <a:rPr lang="en-US" altLang="zh-TW" sz="2000" dirty="0" smtClean="0"/>
              <a:t>) </a:t>
            </a:r>
            <a:r>
              <a:rPr lang="en-US" altLang="zh-TW" sz="2000" dirty="0" err="1" smtClean="0"/>
              <a:t>Dept</a:t>
            </a:r>
            <a:r>
              <a:rPr lang="en-US" altLang="zh-TW" sz="2000" dirty="0" smtClean="0"/>
              <a:t> of ECE, University of Hong Kong (89-92)</a:t>
            </a:r>
          </a:p>
          <a:p>
            <a:pPr>
              <a:lnSpc>
                <a:spcPct val="80000"/>
              </a:lnSpc>
            </a:pPr>
            <a:r>
              <a:rPr lang="en-US" altLang="zh-TW" sz="2000" dirty="0" smtClean="0"/>
              <a:t>System Engineer, HK Telecom (92-95)</a:t>
            </a:r>
            <a:endParaRPr lang="en-US" altLang="zh-TW" dirty="0"/>
          </a:p>
          <a:p>
            <a:pPr>
              <a:lnSpc>
                <a:spcPct val="80000"/>
              </a:lnSpc>
            </a:pPr>
            <a:r>
              <a:rPr lang="en-US" altLang="zh-TW" sz="2000" dirty="0" smtClean="0"/>
              <a:t>Ph.D., Cambridge University (95-97)</a:t>
            </a:r>
          </a:p>
          <a:p>
            <a:pPr>
              <a:lnSpc>
                <a:spcPct val="80000"/>
              </a:lnSpc>
            </a:pPr>
            <a:r>
              <a:rPr lang="en-US" altLang="zh-TW" sz="2000" dirty="0" smtClean="0"/>
              <a:t>Research Scientist, Bell Labs, New Jersey</a:t>
            </a:r>
          </a:p>
          <a:p>
            <a:pPr>
              <a:lnSpc>
                <a:spcPct val="80000"/>
              </a:lnSpc>
            </a:pPr>
            <a:r>
              <a:rPr lang="en-US" altLang="zh-TW" sz="2000" dirty="0" smtClean="0"/>
              <a:t>Joined HKUST at 2004</a:t>
            </a:r>
          </a:p>
          <a:p>
            <a:pPr>
              <a:lnSpc>
                <a:spcPct val="80000"/>
              </a:lnSpc>
            </a:pPr>
            <a:r>
              <a:rPr lang="en-US" altLang="zh-TW" sz="2000" dirty="0" smtClean="0"/>
              <a:t>Area of Interests</a:t>
            </a:r>
            <a:endParaRPr lang="en-US" altLang="zh-TW" sz="1400" dirty="0" smtClean="0"/>
          </a:p>
          <a:p>
            <a:pPr lvl="1">
              <a:lnSpc>
                <a:spcPct val="80000"/>
              </a:lnSpc>
            </a:pPr>
            <a:r>
              <a:rPr lang="en-US" altLang="zh-TW" sz="1600" dirty="0" smtClean="0"/>
              <a:t>Theoretical Research:</a:t>
            </a:r>
          </a:p>
          <a:p>
            <a:pPr lvl="2">
              <a:lnSpc>
                <a:spcPct val="80000"/>
              </a:lnSpc>
            </a:pPr>
            <a:r>
              <a:rPr lang="en-US" altLang="zh-TW" sz="1200" dirty="0" smtClean="0"/>
              <a:t>Next Generation Wireless Communication Systems</a:t>
            </a:r>
          </a:p>
          <a:p>
            <a:pPr lvl="2">
              <a:lnSpc>
                <a:spcPct val="80000"/>
              </a:lnSpc>
            </a:pPr>
            <a:r>
              <a:rPr lang="en-US" altLang="zh-TW" sz="1200" dirty="0" smtClean="0"/>
              <a:t>Cross Layer Radio Resource Optimization</a:t>
            </a:r>
          </a:p>
          <a:p>
            <a:pPr lvl="1">
              <a:lnSpc>
                <a:spcPct val="80000"/>
              </a:lnSpc>
            </a:pPr>
            <a:r>
              <a:rPr lang="en-US" altLang="zh-TW" sz="1600" dirty="0" smtClean="0"/>
              <a:t>Applied Research and Technology Transfer:</a:t>
            </a:r>
          </a:p>
          <a:p>
            <a:pPr lvl="2">
              <a:lnSpc>
                <a:spcPct val="80000"/>
              </a:lnSpc>
            </a:pPr>
            <a:r>
              <a:rPr lang="en-US" altLang="zh-TW" sz="1200" dirty="0" smtClean="0"/>
              <a:t>Long Term Evolution (LTE) and Beyond</a:t>
            </a:r>
          </a:p>
          <a:p>
            <a:pPr lvl="2">
              <a:lnSpc>
                <a:spcPct val="80000"/>
              </a:lnSpc>
            </a:pPr>
            <a:r>
              <a:rPr lang="en-US" altLang="zh-TW" sz="1200" dirty="0" smtClean="0"/>
              <a:t>Next Generation </a:t>
            </a:r>
            <a:r>
              <a:rPr lang="en-US" altLang="zh-TW" sz="1200" dirty="0" err="1" smtClean="0"/>
              <a:t>WiFi</a:t>
            </a:r>
            <a:r>
              <a:rPr lang="en-US" altLang="zh-TW" sz="1200" dirty="0" smtClean="0"/>
              <a:t> Systems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4282" y="428604"/>
            <a:ext cx="8229600" cy="81119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2000" dirty="0" smtClean="0">
                <a:latin typeface="Trebuchet MS" pitchFamily="34" charset="0"/>
              </a:rPr>
              <a:t>Brief Biography</a:t>
            </a:r>
            <a:endParaRPr lang="en-US" dirty="0" smtClean="0">
              <a:latin typeface="Trebuchet MS" pitchFamily="34" charset="0"/>
            </a:endParaRPr>
          </a:p>
        </p:txBody>
      </p:sp>
      <p:pic>
        <p:nvPicPr>
          <p:cNvPr id="4" name="Picture 2" descr="Piazza_Hill_M0110_01_m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86512" y="2071678"/>
            <a:ext cx="2623421" cy="1709355"/>
          </a:xfrm>
          <a:prstGeom prst="rect">
            <a:avLst/>
          </a:prstGeom>
          <a:noFill/>
          <a:ln/>
        </p:spPr>
      </p:pic>
      <p:pic>
        <p:nvPicPr>
          <p:cNvPr id="5" name="Picture 5" descr="UST"/>
          <p:cNvPicPr>
            <a:picLocks noChangeAspect="1" noChangeArrowheads="1"/>
          </p:cNvPicPr>
          <p:nvPr/>
        </p:nvPicPr>
        <p:blipFill>
          <a:blip r:embed="rId3" cstate="print">
            <a:lum bright="18000" contrast="18000"/>
          </a:blip>
          <a:srcRect/>
          <a:stretch>
            <a:fillRect/>
          </a:stretch>
        </p:blipFill>
        <p:spPr>
          <a:xfrm>
            <a:off x="6286512" y="4357694"/>
            <a:ext cx="2571768" cy="1928827"/>
          </a:xfrm>
          <a:prstGeom prst="rect">
            <a:avLst/>
          </a:prstGeom>
          <a:noFill/>
          <a:ln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DF0DF-0D49-4127-A92E-BEF3D46B3877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894B2-20ED-4850-8632-CA1BCE428C21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499715" name="Rectangle 3"/>
          <p:cNvSpPr>
            <a:spLocks noChangeArrowheads="1"/>
          </p:cNvSpPr>
          <p:nvPr/>
        </p:nvSpPr>
        <p:spPr bwMode="auto">
          <a:xfrm>
            <a:off x="395536" y="1700808"/>
            <a:ext cx="856895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TW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(Q2) Why Wireless Communication is important?</a:t>
            </a:r>
            <a:endParaRPr lang="en-US" altLang="zh-TW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24505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32656"/>
            <a:ext cx="21653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 descr="3-way-arrow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 rot="-1215149">
            <a:off x="275246" y="1351059"/>
            <a:ext cx="8478838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1520" y="1484784"/>
            <a:ext cx="4606926" cy="4968875"/>
            <a:chOff x="0" y="836"/>
            <a:chExt cx="2902" cy="3130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273" y="1683"/>
              <a:ext cx="5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600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  <a:ea typeface="PMingLiU" pitchFamily="18" charset="-120"/>
                </a:rPr>
                <a:t>Voice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32" y="3495"/>
              <a:ext cx="2470" cy="471"/>
              <a:chOff x="432" y="3504"/>
              <a:chExt cx="2470" cy="471"/>
            </a:xfrm>
          </p:grpSpPr>
          <p:sp>
            <p:nvSpPr>
              <p:cNvPr id="23" name="Rectangle 7"/>
              <p:cNvSpPr>
                <a:spLocks noChangeArrowheads="1"/>
              </p:cNvSpPr>
              <p:nvPr/>
            </p:nvSpPr>
            <p:spPr bwMode="auto">
              <a:xfrm>
                <a:off x="864" y="3504"/>
                <a:ext cx="203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2000" b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Rounded MT Bold" pitchFamily="34" charset="0"/>
                    <a:ea typeface="PMingLiU" pitchFamily="18" charset="-120"/>
                  </a:rPr>
                  <a:t>Yesterday- </a:t>
                </a:r>
                <a:r>
                  <a:rPr lang="en-US" sz="2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Rounded MT Bold" pitchFamily="34" charset="0"/>
                    <a:ea typeface="PMingLiU" pitchFamily="18" charset="-120"/>
                  </a:rPr>
                  <a:t>15 years ago</a:t>
                </a:r>
                <a:endParaRPr lang="en-US" sz="2000" b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  <a:ea typeface="PMingLiU" pitchFamily="18" charset="-120"/>
                </a:endParaRPr>
              </a:p>
            </p:txBody>
          </p:sp>
          <p:sp>
            <p:nvSpPr>
              <p:cNvPr id="24" name="Rectangle 8"/>
              <p:cNvSpPr>
                <a:spLocks noChangeArrowheads="1"/>
              </p:cNvSpPr>
              <p:nvPr/>
            </p:nvSpPr>
            <p:spPr bwMode="auto">
              <a:xfrm>
                <a:off x="432" y="3744"/>
                <a:ext cx="214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Rounded MT Bold" pitchFamily="34" charset="0"/>
                    <a:ea typeface="PMingLiU" pitchFamily="18" charset="-120"/>
                  </a:rPr>
                  <a:t>Millions of</a:t>
                </a:r>
                <a:r>
                  <a:rPr lang="en-US" sz="1800" dirty="0">
                    <a:solidFill>
                      <a:schemeClr val="tx1"/>
                    </a:solidFill>
                    <a:latin typeface="Arial Rounded MT Bold" pitchFamily="34" charset="0"/>
                    <a:ea typeface="PMingLiU" pitchFamily="18" charset="-120"/>
                  </a:rPr>
                  <a:t> wireless devices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007" y="1298"/>
              <a:ext cx="985" cy="1040"/>
              <a:chOff x="0" y="2024"/>
              <a:chExt cx="885" cy="1040"/>
            </a:xfrm>
          </p:grpSpPr>
          <p:pic>
            <p:nvPicPr>
              <p:cNvPr id="21" name="Picture 10" descr="end-user-woma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2024"/>
                <a:ext cx="885" cy="843"/>
              </a:xfrm>
              <a:prstGeom prst="rect">
                <a:avLst/>
              </a:prstGeom>
              <a:noFill/>
            </p:spPr>
          </p:pic>
          <p:sp>
            <p:nvSpPr>
              <p:cNvPr id="22" name="Rectangle 11"/>
              <p:cNvSpPr>
                <a:spLocks noChangeArrowheads="1"/>
              </p:cNvSpPr>
              <p:nvPr/>
            </p:nvSpPr>
            <p:spPr bwMode="auto">
              <a:xfrm>
                <a:off x="320" y="2851"/>
                <a:ext cx="397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1600" dirty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Rounded MT Bold" pitchFamily="34" charset="0"/>
                    <a:ea typeface="PMingLiU" pitchFamily="18" charset="-120"/>
                  </a:rPr>
                  <a:t>SMS</a:t>
                </a:r>
              </a:p>
            </p:txBody>
          </p:sp>
        </p:grpSp>
        <p:pic>
          <p:nvPicPr>
            <p:cNvPr id="17" name="Picture 12" descr="3210_3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955"/>
              <a:ext cx="1104" cy="933"/>
            </a:xfrm>
            <a:prstGeom prst="rect">
              <a:avLst/>
            </a:prstGeom>
            <a:noFill/>
          </p:spPr>
        </p:pic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19" y="836"/>
              <a:ext cx="679" cy="814"/>
              <a:chOff x="1728" y="2304"/>
              <a:chExt cx="679" cy="814"/>
            </a:xfrm>
          </p:grpSpPr>
          <p:pic>
            <p:nvPicPr>
              <p:cNvPr id="19" name="Picture 1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728" y="2304"/>
                <a:ext cx="679" cy="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" name="Picture 1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2400000">
                <a:off x="2206" y="2591"/>
                <a:ext cx="167" cy="5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148064" y="5517232"/>
            <a:ext cx="3581400" cy="747712"/>
            <a:chOff x="2928" y="3456"/>
            <a:chExt cx="2256" cy="471"/>
          </a:xfrm>
        </p:grpSpPr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3552" y="3456"/>
              <a:ext cx="64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000" b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  <a:ea typeface="PMingLiU" pitchFamily="18" charset="-120"/>
                </a:rPr>
                <a:t>Today</a:t>
              </a:r>
              <a:endParaRPr lang="en-US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PMingLiU" pitchFamily="18" charset="-120"/>
              </a:endParaRPr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2928" y="3696"/>
              <a:ext cx="22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  <a:ea typeface="PMingLiU" pitchFamily="18" charset="-120"/>
                </a:rPr>
                <a:t>Billions of</a:t>
              </a:r>
              <a:r>
                <a:rPr lang="en-US" sz="1800" dirty="0">
                  <a:solidFill>
                    <a:schemeClr val="tx1"/>
                  </a:solidFill>
                  <a:latin typeface="Arial Rounded MT Bold" pitchFamily="34" charset="0"/>
                  <a:ea typeface="PMingLiU" pitchFamily="18" charset="-120"/>
                </a:rPr>
                <a:t> wireless devices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2438400" y="4343400"/>
            <a:ext cx="1449388" cy="1376362"/>
            <a:chOff x="1292" y="1570"/>
            <a:chExt cx="767" cy="743"/>
          </a:xfrm>
        </p:grpSpPr>
        <p:pic>
          <p:nvPicPr>
            <p:cNvPr id="29" name="Picture 21" descr="WirelessImages_Tablet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92" y="1570"/>
              <a:ext cx="767" cy="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>
              <a:off x="1428" y="2130"/>
              <a:ext cx="42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600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  <a:ea typeface="PMingLiU" pitchFamily="18" charset="-120"/>
                </a:rPr>
                <a:t>Email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3419872" y="1628800"/>
            <a:ext cx="1235075" cy="1727200"/>
            <a:chOff x="2335" y="2523"/>
            <a:chExt cx="683" cy="1034"/>
          </a:xfrm>
        </p:grpSpPr>
        <p:pic>
          <p:nvPicPr>
            <p:cNvPr id="32" name="Picture 24" descr="ann_mpx220_cas_NC"/>
            <p:cNvPicPr>
              <a:picLocks noChangeAspect="1" noChangeArrowheads="1"/>
            </p:cNvPicPr>
            <p:nvPr/>
          </p:nvPicPr>
          <p:blipFill>
            <a:blip r:embed="rId9" cstate="print"/>
            <a:srcRect b="16164"/>
            <a:stretch>
              <a:fillRect/>
            </a:stretch>
          </p:blipFill>
          <p:spPr bwMode="auto">
            <a:xfrm>
              <a:off x="2426" y="2523"/>
              <a:ext cx="541" cy="816"/>
            </a:xfrm>
            <a:prstGeom prst="rect">
              <a:avLst/>
            </a:prstGeom>
            <a:noFill/>
          </p:spPr>
        </p:pic>
        <p:sp>
          <p:nvSpPr>
            <p:cNvPr id="33" name="Rectangle 25"/>
            <p:cNvSpPr>
              <a:spLocks noChangeArrowheads="1"/>
            </p:cNvSpPr>
            <p:nvPr/>
          </p:nvSpPr>
          <p:spPr bwMode="auto">
            <a:xfrm>
              <a:off x="2335" y="3354"/>
              <a:ext cx="683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600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  <a:ea typeface="PMingLiU" pitchFamily="18" charset="-120"/>
                </a:rPr>
                <a:t>Mobile TV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3886200" y="3276600"/>
            <a:ext cx="1482725" cy="1219200"/>
            <a:chOff x="1972" y="2024"/>
            <a:chExt cx="934" cy="631"/>
          </a:xfrm>
        </p:grpSpPr>
        <p:pic>
          <p:nvPicPr>
            <p:cNvPr id="35" name="Picture 27" descr="zbnythub[1]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972" y="2115"/>
              <a:ext cx="349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8" descr="AccessPoint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426" y="2024"/>
              <a:ext cx="480" cy="471"/>
            </a:xfrm>
            <a:prstGeom prst="rect">
              <a:avLst/>
            </a:prstGeom>
            <a:noFill/>
          </p:spPr>
        </p:pic>
      </p:grpSp>
      <p:sp>
        <p:nvSpPr>
          <p:cNvPr id="37" name="Rectangle 31"/>
          <p:cNvSpPr>
            <a:spLocks noChangeArrowheads="1"/>
          </p:cNvSpPr>
          <p:nvPr/>
        </p:nvSpPr>
        <p:spPr bwMode="auto">
          <a:xfrm>
            <a:off x="6019800" y="4343400"/>
            <a:ext cx="10896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PMingLiU" pitchFamily="18" charset="-120"/>
              </a:rPr>
              <a:t>You </a:t>
            </a:r>
            <a:r>
              <a:rPr lang="en-US" sz="16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T</a:t>
            </a:r>
            <a:r>
              <a:rPr lang="en-US" sz="16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PMingLiU" pitchFamily="18" charset="-120"/>
              </a:rPr>
              <a:t>ube</a:t>
            </a:r>
            <a:endParaRPr lang="en-US" sz="1600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  <a:ea typeface="PMingLiU" pitchFamily="18" charset="-120"/>
            </a:endParaRPr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5410200" y="3200400"/>
            <a:ext cx="18787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PMingLiU" pitchFamily="18" charset="-120"/>
              </a:rPr>
              <a:t>Wireless Internet</a:t>
            </a:r>
            <a:endParaRPr lang="en-US" sz="1600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  <a:ea typeface="PMingLiU" pitchFamily="18" charset="-120"/>
            </a:endParaRPr>
          </a:p>
        </p:txBody>
      </p: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4419600" y="4191000"/>
            <a:ext cx="682625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PMingLiU" pitchFamily="18" charset="-120"/>
              </a:rPr>
              <a:t>WiFi</a:t>
            </a:r>
            <a:endParaRPr lang="en-US" sz="1600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  <a:ea typeface="PMingLiU" pitchFamily="18" charset="-120"/>
            </a:endParaRPr>
          </a:p>
        </p:txBody>
      </p:sp>
      <p:pic>
        <p:nvPicPr>
          <p:cNvPr id="41" name="Picture 4" descr="C:\Users\eermurch\Desktop\larg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2280" y="2924944"/>
            <a:ext cx="1510262" cy="1510262"/>
          </a:xfrm>
          <a:prstGeom prst="rect">
            <a:avLst/>
          </a:prstGeom>
          <a:noFill/>
        </p:spPr>
      </p:pic>
      <p:sp>
        <p:nvSpPr>
          <p:cNvPr id="42" name="Rectangle 31"/>
          <p:cNvSpPr>
            <a:spLocks noChangeArrowheads="1"/>
          </p:cNvSpPr>
          <p:nvPr/>
        </p:nvSpPr>
        <p:spPr bwMode="auto">
          <a:xfrm>
            <a:off x="6876256" y="1772816"/>
            <a:ext cx="20648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PMingLiU" pitchFamily="18" charset="-120"/>
              </a:rPr>
              <a:t>Social Networking</a:t>
            </a:r>
            <a:endParaRPr lang="en-US" sz="1600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  <a:ea typeface="PMingLiU" pitchFamily="18" charset="-120"/>
            </a:endParaRPr>
          </a:p>
        </p:txBody>
      </p:sp>
      <p:pic>
        <p:nvPicPr>
          <p:cNvPr id="46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92080" y="1556792"/>
            <a:ext cx="1112661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-180528" y="260648"/>
            <a:ext cx="82296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宋体" pitchFamily="2" charset="-122"/>
                <a:cs typeface="+mj-cs"/>
              </a:rPr>
              <a:t>Wireless Everywhere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93CE1-93F8-4AAE-B248-1EAD2EC1A059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601" y="6019206"/>
            <a:ext cx="8229602" cy="461963"/>
            <a:chOff x="453" y="3791"/>
            <a:chExt cx="5184" cy="291"/>
          </a:xfrm>
        </p:grpSpPr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453" y="3791"/>
              <a:ext cx="226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  <a:ea typeface="PMingLiU" pitchFamily="18" charset="-120"/>
                </a:rPr>
                <a:t>Tomorrow +15 years </a:t>
              </a:r>
              <a:endPara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PMingLiU" pitchFamily="18" charset="-120"/>
              </a:endParaRPr>
            </a:p>
          </p:txBody>
        </p:sp>
        <p:sp>
          <p:nvSpPr>
            <p:cNvPr id="47" name="Rectangle 6"/>
            <p:cNvSpPr>
              <a:spLocks noChangeArrowheads="1"/>
            </p:cNvSpPr>
            <p:nvPr/>
          </p:nvSpPr>
          <p:spPr bwMode="auto">
            <a:xfrm>
              <a:off x="2853" y="3791"/>
              <a:ext cx="27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  <a:ea typeface="PMingLiU" pitchFamily="18" charset="-120"/>
                </a:rPr>
                <a:t>Trillions</a:t>
              </a:r>
              <a:r>
                <a:rPr lang="en-US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  <a:ea typeface="PMingLiU" pitchFamily="18" charset="-120"/>
                </a:rPr>
                <a:t> of Wireless devices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57200" y="5562600"/>
            <a:ext cx="8124992" cy="346075"/>
            <a:chOff x="574" y="3294"/>
            <a:chExt cx="5044" cy="218"/>
          </a:xfrm>
        </p:grpSpPr>
        <p:sp>
          <p:nvSpPr>
            <p:cNvPr id="74" name="Rectangle 38"/>
            <p:cNvSpPr>
              <a:spLocks noChangeArrowheads="1"/>
            </p:cNvSpPr>
            <p:nvPr/>
          </p:nvSpPr>
          <p:spPr bwMode="auto">
            <a:xfrm>
              <a:off x="574" y="3294"/>
              <a:ext cx="1255" cy="218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21F70">
                  <a:alpha val="50000"/>
                </a:srgbClr>
              </a:outerShdw>
            </a:effectLst>
          </p:spPr>
          <p:txBody>
            <a:bodyPr lIns="90488" tIns="44450" rIns="90488" bIns="44450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altLang="zh-TW" sz="1600" dirty="0">
                  <a:solidFill>
                    <a:schemeClr val="tx1"/>
                  </a:solidFill>
                  <a:latin typeface="Arial Rounded MT Bold" pitchFamily="34" charset="0"/>
                  <a:ea typeface="PMingLiU" pitchFamily="18" charset="-120"/>
                </a:rPr>
                <a:t>People to People</a:t>
              </a:r>
            </a:p>
          </p:txBody>
        </p:sp>
        <p:sp>
          <p:nvSpPr>
            <p:cNvPr id="75" name="Rectangle 39"/>
            <p:cNvSpPr>
              <a:spLocks noChangeArrowheads="1"/>
            </p:cNvSpPr>
            <p:nvPr/>
          </p:nvSpPr>
          <p:spPr bwMode="auto">
            <a:xfrm>
              <a:off x="2324" y="3294"/>
              <a:ext cx="1374" cy="218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21F70">
                  <a:alpha val="50000"/>
                </a:srgbClr>
              </a:outerShdw>
            </a:effectLst>
          </p:spPr>
          <p:txBody>
            <a:bodyPr lIns="90488" tIns="44450" rIns="90488" bIns="44450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altLang="zh-TW" sz="1600" dirty="0">
                  <a:solidFill>
                    <a:schemeClr val="tx1"/>
                  </a:solidFill>
                  <a:latin typeface="Arial Rounded MT Bold" pitchFamily="34" charset="0"/>
                  <a:ea typeface="PMingLiU" pitchFamily="18" charset="-120"/>
                </a:rPr>
                <a:t>People to machines</a:t>
              </a:r>
            </a:p>
          </p:txBody>
        </p:sp>
        <p:sp>
          <p:nvSpPr>
            <p:cNvPr id="76" name="Rectangle 40"/>
            <p:cNvSpPr>
              <a:spLocks noChangeArrowheads="1"/>
            </p:cNvSpPr>
            <p:nvPr/>
          </p:nvSpPr>
          <p:spPr bwMode="auto">
            <a:xfrm>
              <a:off x="4052" y="3294"/>
              <a:ext cx="1566" cy="212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21F70">
                  <a:alpha val="50000"/>
                </a:srgbClr>
              </a:outerShdw>
            </a:effectLst>
          </p:spPr>
          <p:txBody>
            <a:bodyPr wrap="square" lIns="90488" tIns="44450" rIns="90488" bIns="44450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altLang="zh-TW" sz="1600" dirty="0">
                  <a:solidFill>
                    <a:schemeClr val="tx1"/>
                  </a:solidFill>
                  <a:latin typeface="Arial Rounded MT Bold" pitchFamily="34" charset="0"/>
                  <a:ea typeface="PMingLiU" pitchFamily="18" charset="-120"/>
                </a:rPr>
                <a:t>Machines </a:t>
              </a:r>
              <a:r>
                <a:rPr lang="en-US" altLang="zh-TW" sz="1600" dirty="0" smtClean="0">
                  <a:solidFill>
                    <a:schemeClr val="tx1"/>
                  </a:solidFill>
                  <a:latin typeface="Arial Rounded MT Bold" pitchFamily="34" charset="0"/>
                  <a:ea typeface="PMingLiU" pitchFamily="18" charset="-120"/>
                </a:rPr>
                <a:t>to Machines</a:t>
              </a:r>
              <a:endParaRPr lang="en-US" altLang="zh-TW" sz="1600" dirty="0">
                <a:solidFill>
                  <a:schemeClr val="tx1"/>
                </a:solidFill>
                <a:latin typeface="Arial Rounded MT Bold" pitchFamily="34" charset="0"/>
                <a:ea typeface="PMingLiU" pitchFamily="18" charset="-120"/>
              </a:endParaRPr>
            </a:p>
          </p:txBody>
        </p:sp>
        <p:sp>
          <p:nvSpPr>
            <p:cNvPr id="77" name="AutoShape 41"/>
            <p:cNvSpPr>
              <a:spLocks noChangeArrowheads="1"/>
            </p:cNvSpPr>
            <p:nvPr/>
          </p:nvSpPr>
          <p:spPr bwMode="auto">
            <a:xfrm>
              <a:off x="1968" y="3327"/>
              <a:ext cx="241" cy="148"/>
            </a:xfrm>
            <a:prstGeom prst="rightArrow">
              <a:avLst>
                <a:gd name="adj1" fmla="val 50000"/>
                <a:gd name="adj2" fmla="val 40755"/>
              </a:avLst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78" name="AutoShape 42"/>
            <p:cNvSpPr>
              <a:spLocks noChangeArrowheads="1"/>
            </p:cNvSpPr>
            <p:nvPr/>
          </p:nvSpPr>
          <p:spPr bwMode="auto">
            <a:xfrm>
              <a:off x="3771" y="3327"/>
              <a:ext cx="241" cy="148"/>
            </a:xfrm>
            <a:prstGeom prst="rightArrow">
              <a:avLst>
                <a:gd name="adj1" fmla="val 50000"/>
                <a:gd name="adj2" fmla="val 40755"/>
              </a:avLst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 Rounded MT Bold" pitchFamily="34" charset="0"/>
              </a:endParaRPr>
            </a:p>
          </p:txBody>
        </p:sp>
      </p:grpSp>
      <p:grpSp>
        <p:nvGrpSpPr>
          <p:cNvPr id="4" name="Group 39"/>
          <p:cNvGrpSpPr/>
          <p:nvPr/>
        </p:nvGrpSpPr>
        <p:grpSpPr>
          <a:xfrm>
            <a:off x="251520" y="404664"/>
            <a:ext cx="8655423" cy="4516341"/>
            <a:chOff x="228600" y="990600"/>
            <a:chExt cx="8655423" cy="4516341"/>
          </a:xfrm>
        </p:grpSpPr>
        <p:pic>
          <p:nvPicPr>
            <p:cNvPr id="44" name="Picture 2" descr="3-way-arrow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/>
            </a:blip>
            <a:srcRect/>
            <a:stretch>
              <a:fillRect/>
            </a:stretch>
          </p:blipFill>
          <p:spPr bwMode="auto">
            <a:xfrm rot="-1215149">
              <a:off x="275246" y="1739804"/>
              <a:ext cx="8478838" cy="376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6096000" y="990600"/>
              <a:ext cx="2788023" cy="1668504"/>
              <a:chOff x="3065" y="1574"/>
              <a:chExt cx="1532" cy="950"/>
            </a:xfrm>
          </p:grpSpPr>
          <p:grpSp>
            <p:nvGrpSpPr>
              <p:cNvPr id="6" name="Group 8"/>
              <p:cNvGrpSpPr>
                <a:grpSpLocks noChangeAspect="1"/>
              </p:cNvGrpSpPr>
              <p:nvPr/>
            </p:nvGrpSpPr>
            <p:grpSpPr bwMode="auto">
              <a:xfrm>
                <a:off x="3149" y="1574"/>
                <a:ext cx="935" cy="759"/>
                <a:chOff x="2976" y="1344"/>
                <a:chExt cx="947" cy="768"/>
              </a:xfrm>
            </p:grpSpPr>
            <p:pic>
              <p:nvPicPr>
                <p:cNvPr id="51" name="Picture 9" descr="shopping bag presents icon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600" y="1578"/>
                  <a:ext cx="323" cy="438"/>
                </a:xfrm>
                <a:prstGeom prst="rect">
                  <a:avLst/>
                </a:prstGeom>
                <a:noFill/>
              </p:spPr>
            </p:pic>
            <p:pic>
              <p:nvPicPr>
                <p:cNvPr id="52" name="Picture 10" descr="e-mail envelope icon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976" y="1728"/>
                  <a:ext cx="288" cy="2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53" name="Picture 11" descr="stocks line graph chart ico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264" y="1344"/>
                  <a:ext cx="282" cy="288"/>
                </a:xfrm>
                <a:prstGeom prst="rect">
                  <a:avLst/>
                </a:prstGeom>
                <a:noFill/>
              </p:spPr>
            </p:pic>
            <p:pic>
              <p:nvPicPr>
                <p:cNvPr id="54" name="Picture 12" descr="document folder icon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012" y="1505"/>
                  <a:ext cx="348" cy="2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55" name="Picture 13" descr="online buddies icon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216" y="1536"/>
                  <a:ext cx="486" cy="4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56" name="Picture 14" descr="music notes icon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600" y="1358"/>
                  <a:ext cx="240" cy="226"/>
                </a:xfrm>
                <a:prstGeom prst="rect">
                  <a:avLst/>
                </a:prstGeom>
                <a:noFill/>
              </p:spPr>
            </p:pic>
            <p:pic>
              <p:nvPicPr>
                <p:cNvPr id="57" name="Picture 15" descr="money coin icon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456" y="1824"/>
                  <a:ext cx="336" cy="286"/>
                </a:xfrm>
                <a:prstGeom prst="rect">
                  <a:avLst/>
                </a:prstGeom>
                <a:noFill/>
              </p:spPr>
            </p:pic>
            <p:pic>
              <p:nvPicPr>
                <p:cNvPr id="58" name="Picture 16" descr="movie reel icon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3168" y="1852"/>
                  <a:ext cx="378" cy="26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50" name="Rectangle 17"/>
              <p:cNvSpPr>
                <a:spLocks noChangeArrowheads="1"/>
              </p:cNvSpPr>
              <p:nvPr/>
            </p:nvSpPr>
            <p:spPr bwMode="auto">
              <a:xfrm>
                <a:off x="3065" y="2331"/>
                <a:ext cx="153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:r>
                  <a:rPr lang="en-US" sz="1600" dirty="0" smtClean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Rounded MT Bold" pitchFamily="34" charset="0"/>
                    <a:ea typeface="PMingLiU" pitchFamily="18" charset="-120"/>
                  </a:rPr>
                  <a:t>Cyber Physical  Systems</a:t>
                </a:r>
                <a:endParaRPr lang="en-US" sz="1600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  <a:ea typeface="PMingLiU" pitchFamily="18" charset="-120"/>
                </a:endParaRPr>
              </a:p>
            </p:txBody>
          </p:sp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7239000" y="3048000"/>
              <a:ext cx="1523411" cy="1558415"/>
              <a:chOff x="632" y="748"/>
              <a:chExt cx="1688" cy="779"/>
            </a:xfrm>
          </p:grpSpPr>
          <p:sp>
            <p:nvSpPr>
              <p:cNvPr id="87" name="Rectangle 28"/>
              <p:cNvSpPr>
                <a:spLocks noChangeArrowheads="1"/>
              </p:cNvSpPr>
              <p:nvPr/>
            </p:nvSpPr>
            <p:spPr bwMode="auto">
              <a:xfrm>
                <a:off x="632" y="1358"/>
                <a:ext cx="1688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:r>
                  <a:rPr lang="en-US" altLang="ko-KR" sz="1600" dirty="0" smtClean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Rounded MT Bold" pitchFamily="34" charset="0"/>
                  </a:rPr>
                  <a:t>Environment</a:t>
                </a:r>
                <a:endParaRPr lang="en-US" altLang="ko-KR" sz="1600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  <a:ea typeface="PMingLiU" pitchFamily="18" charset="-120"/>
                </a:endParaRPr>
              </a:p>
            </p:txBody>
          </p:sp>
          <p:pic>
            <p:nvPicPr>
              <p:cNvPr id="90" name="Picture 31" descr="f-s-b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73" y="748"/>
                <a:ext cx="1394" cy="559"/>
              </a:xfrm>
              <a:prstGeom prst="rect">
                <a:avLst/>
              </a:prstGeom>
              <a:noFill/>
            </p:spPr>
          </p:pic>
        </p:grpSp>
        <p:pic>
          <p:nvPicPr>
            <p:cNvPr id="80" name="Picture 47" descr="d2glo0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19400" y="4191000"/>
              <a:ext cx="1793613" cy="941712"/>
            </a:xfrm>
            <a:prstGeom prst="rect">
              <a:avLst/>
            </a:prstGeom>
            <a:noFill/>
          </p:spPr>
        </p:pic>
        <p:pic>
          <p:nvPicPr>
            <p:cNvPr id="81" name="Picture 48" descr="patient_wristbandi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962400" y="4114800"/>
              <a:ext cx="1209242" cy="913283"/>
            </a:xfrm>
            <a:prstGeom prst="rect">
              <a:avLst/>
            </a:prstGeom>
            <a:noFill/>
          </p:spPr>
        </p:pic>
        <p:sp>
          <p:nvSpPr>
            <p:cNvPr id="82" name="Rectangle 49"/>
            <p:cNvSpPr>
              <a:spLocks noChangeArrowheads="1"/>
            </p:cNvSpPr>
            <p:nvPr/>
          </p:nvSpPr>
          <p:spPr bwMode="auto">
            <a:xfrm>
              <a:off x="2921617" y="5038541"/>
              <a:ext cx="2667276" cy="339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buNone/>
              </a:pPr>
              <a:r>
                <a:rPr lang="en-US" altLang="ko-KR" sz="16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</a:rPr>
                <a:t>Health Care</a:t>
              </a:r>
              <a:endParaRPr lang="en-US" altLang="ko-KR" sz="16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PMingLiU" pitchFamily="18" charset="-120"/>
              </a:endParaRPr>
            </a:p>
          </p:txBody>
        </p:sp>
        <p:pic>
          <p:nvPicPr>
            <p:cNvPr id="27650" name="Picture 2" descr="C:\Users\eermurch\Desktop\5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81000" y="3657600"/>
              <a:ext cx="1212850" cy="1212850"/>
            </a:xfrm>
            <a:prstGeom prst="rect">
              <a:avLst/>
            </a:prstGeom>
            <a:noFill/>
          </p:spPr>
        </p:pic>
        <p:sp>
          <p:nvSpPr>
            <p:cNvPr id="91" name="Rectangle 49"/>
            <p:cNvSpPr>
              <a:spLocks noChangeArrowheads="1"/>
            </p:cNvSpPr>
            <p:nvPr/>
          </p:nvSpPr>
          <p:spPr bwMode="auto">
            <a:xfrm>
              <a:off x="228600" y="4953000"/>
              <a:ext cx="2667276" cy="339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buNone/>
              </a:pPr>
              <a:r>
                <a:rPr lang="en-US" altLang="ko-KR" sz="16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  <a:ea typeface="PMingLiU" pitchFamily="18" charset="-120"/>
                </a:rPr>
                <a:t>New Devices</a:t>
              </a:r>
              <a:endParaRPr lang="en-US" altLang="ko-KR" sz="16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PMingLiU" pitchFamily="18" charset="-120"/>
              </a:endParaRPr>
            </a:p>
          </p:txBody>
        </p:sp>
        <p:pic>
          <p:nvPicPr>
            <p:cNvPr id="27651" name="Picture 3" descr="C:\Users\eermurch\Desktop\slide_4696_65130_large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524000" y="3276600"/>
              <a:ext cx="1290638" cy="938646"/>
            </a:xfrm>
            <a:prstGeom prst="rect">
              <a:avLst/>
            </a:prstGeom>
            <a:noFill/>
          </p:spPr>
        </p:pic>
        <p:pic>
          <p:nvPicPr>
            <p:cNvPr id="69" name="Picture 33" descr="asset-tracki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038600" y="1752600"/>
              <a:ext cx="1170648" cy="1144100"/>
            </a:xfrm>
            <a:prstGeom prst="rect">
              <a:avLst/>
            </a:prstGeom>
            <a:noFill/>
          </p:spPr>
        </p:pic>
        <p:pic>
          <p:nvPicPr>
            <p:cNvPr id="70" name="Picture 34" descr="warehouse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581400" y="2438400"/>
              <a:ext cx="1373774" cy="1035691"/>
            </a:xfrm>
            <a:prstGeom prst="rect">
              <a:avLst/>
            </a:prstGeom>
            <a:noFill/>
          </p:spPr>
        </p:pic>
        <p:pic>
          <p:nvPicPr>
            <p:cNvPr id="72" name="Picture 36" descr="rfid_e01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819400" y="1905000"/>
              <a:ext cx="1352392" cy="905988"/>
            </a:xfrm>
            <a:prstGeom prst="rect">
              <a:avLst/>
            </a:prstGeom>
            <a:noFill/>
          </p:spPr>
        </p:pic>
        <p:sp>
          <p:nvSpPr>
            <p:cNvPr id="71" name="Rectangle 35"/>
            <p:cNvSpPr>
              <a:spLocks noChangeArrowheads="1"/>
            </p:cNvSpPr>
            <p:nvPr/>
          </p:nvSpPr>
          <p:spPr bwMode="auto">
            <a:xfrm>
              <a:off x="3581400" y="3581400"/>
              <a:ext cx="1958206" cy="338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None/>
              </a:pPr>
              <a:r>
                <a:rPr lang="en-US" sz="16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</a:rPr>
                <a:t>Internet of Things</a:t>
              </a:r>
              <a:endParaRPr lang="en-US" sz="16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PMingLiU" pitchFamily="18" charset="-120"/>
              </a:endParaRPr>
            </a:p>
          </p:txBody>
        </p:sp>
        <p:pic>
          <p:nvPicPr>
            <p:cNvPr id="27652" name="Picture 4" descr="C:\Users\eermurch\Desktop\slide_4696_65173_large.jp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33400" y="2514600"/>
              <a:ext cx="1379538" cy="1003300"/>
            </a:xfrm>
            <a:prstGeom prst="rect">
              <a:avLst/>
            </a:prstGeom>
            <a:noFill/>
          </p:spPr>
        </p:pic>
        <p:sp>
          <p:nvSpPr>
            <p:cNvPr id="93" name="Rectangle 28"/>
            <p:cNvSpPr>
              <a:spLocks noChangeArrowheads="1"/>
            </p:cNvSpPr>
            <p:nvPr/>
          </p:nvSpPr>
          <p:spPr bwMode="auto">
            <a:xfrm>
              <a:off x="6020389" y="4801186"/>
              <a:ext cx="1523411" cy="338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buNone/>
              </a:pPr>
              <a:r>
                <a:rPr lang="en-US" altLang="ko-KR" sz="16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</a:rPr>
                <a:t>Energy</a:t>
              </a:r>
              <a:endParaRPr lang="en-US" altLang="ko-KR" sz="16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PMingLiU" pitchFamily="18" charset="-120"/>
              </a:endParaRPr>
            </a:p>
          </p:txBody>
        </p:sp>
        <p:pic>
          <p:nvPicPr>
            <p:cNvPr id="27654" name="Picture 6" descr="C:\Users\eermurch\Desktop\smart-grid.jp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335030" y="3962400"/>
              <a:ext cx="1792759" cy="899418"/>
            </a:xfrm>
            <a:prstGeom prst="rect">
              <a:avLst/>
            </a:prstGeom>
            <a:noFill/>
          </p:spPr>
        </p:pic>
      </p:grp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0" y="260648"/>
            <a:ext cx="82296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宋体" pitchFamily="2" charset="-122"/>
                <a:cs typeface="+mj-cs"/>
              </a:rPr>
              <a:t>Wireless Everywhere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93CE1-93F8-4AAE-B248-1EAD2EC1A059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894B2-20ED-4850-8632-CA1BCE428C21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539552" y="1268760"/>
            <a:ext cx="784887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altLang="zh-TW" sz="3600" b="1" dirty="0" smtClean="0"/>
              <a:t>Today: 3G WCDMA Systems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altLang="zh-TW" sz="2800" dirty="0" smtClean="0"/>
              <a:t>2Mbps peak bit rate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altLang="zh-TW" sz="2800" dirty="0" smtClean="0"/>
              <a:t>Mobility &lt; 200km/</a:t>
            </a:r>
            <a:r>
              <a:rPr lang="en-US" altLang="zh-TW" sz="2800" dirty="0" err="1" smtClean="0"/>
              <a:t>hr</a:t>
            </a:r>
            <a:endParaRPr lang="en-US" altLang="zh-TW" sz="28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3200" b="1" dirty="0" smtClean="0"/>
              <a:t>Future: 4G Wireless Systems (LTE-A)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altLang="zh-TW" sz="2800" dirty="0" smtClean="0"/>
              <a:t>&gt;100Mbps bit rate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altLang="zh-TW" sz="2800" dirty="0" smtClean="0"/>
              <a:t>Mobility ~ 480km/</a:t>
            </a:r>
            <a:r>
              <a:rPr lang="en-US" altLang="zh-TW" sz="2800" dirty="0" err="1" smtClean="0"/>
              <a:t>hr</a:t>
            </a:r>
            <a:endParaRPr lang="en-US" altLang="zh-TW" sz="2800" dirty="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altLang="zh-TW" dirty="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altLang="zh-TW" dirty="0"/>
          </a:p>
        </p:txBody>
      </p:sp>
      <p:sp>
        <p:nvSpPr>
          <p:cNvPr id="499715" name="Rectangle 3"/>
          <p:cNvSpPr>
            <a:spLocks noChangeArrowheads="1"/>
          </p:cNvSpPr>
          <p:nvPr/>
        </p:nvSpPr>
        <p:spPr bwMode="auto">
          <a:xfrm>
            <a:off x="2699792" y="152400"/>
            <a:ext cx="568220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TW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Cellular Systems</a:t>
            </a:r>
            <a:endParaRPr lang="en-US" altLang="zh-TW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907704" y="4725144"/>
            <a:ext cx="4896544" cy="919401"/>
          </a:xfrm>
          <a:prstGeom prst="roundRect">
            <a:avLst/>
          </a:prstGeom>
          <a:solidFill>
            <a:srgbClr val="33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Bit rate faster than a</a:t>
            </a:r>
            <a:r>
              <a:rPr kumimoji="1" lang="en-US" sz="2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lot of existing fixed line ISP today!</a:t>
            </a:r>
            <a:endParaRPr kumimoji="1" lang="en-US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73914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894B2-20ED-4850-8632-CA1BCE428C21}" type="slidenum">
              <a:rPr lang="en-US" altLang="zh-TW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499715" name="Rectangle 3"/>
          <p:cNvSpPr>
            <a:spLocks noChangeArrowheads="1"/>
          </p:cNvSpPr>
          <p:nvPr/>
        </p:nvSpPr>
        <p:spPr bwMode="auto">
          <a:xfrm>
            <a:off x="971600" y="2132856"/>
            <a:ext cx="67687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TW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(Q3) Why Wireless is Challenging?</a:t>
            </a:r>
            <a:endParaRPr lang="en-US" altLang="zh-TW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24505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894B2-20ED-4850-8632-CA1BCE428C21}" type="slidenum">
              <a:rPr lang="en-US" altLang="zh-TW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107504" y="1052736"/>
            <a:ext cx="52565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altLang="zh-TW" sz="2000" b="1" dirty="0" smtClean="0"/>
              <a:t>Fixed line communication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altLang="zh-TW" sz="1600" dirty="0" smtClean="0"/>
              <a:t>Stable Time-Invariant channel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altLang="zh-TW" sz="1600" dirty="0" smtClean="0"/>
              <a:t>Reliable communication (Physical BER ~ 10</a:t>
            </a:r>
            <a:r>
              <a:rPr lang="en-US" altLang="zh-TW" sz="1600" baseline="30000" dirty="0" smtClean="0"/>
              <a:t>-10</a:t>
            </a:r>
            <a:r>
              <a:rPr lang="en-US" altLang="zh-TW" sz="1600" dirty="0" smtClean="0"/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1800" b="1" dirty="0" smtClean="0"/>
              <a:t>Wireless Communication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altLang="zh-TW" sz="1600" dirty="0" smtClean="0"/>
              <a:t>Multipath Propagation </a:t>
            </a:r>
            <a:r>
              <a:rPr lang="en-US" altLang="zh-TW" sz="1600" dirty="0" smtClean="0">
                <a:sym typeface="Wingdings"/>
              </a:rPr>
              <a:t> huge dynamic range</a:t>
            </a:r>
            <a:endParaRPr lang="en-US" altLang="zh-TW" sz="1600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altLang="zh-TW" sz="1600" dirty="0" smtClean="0"/>
              <a:t>Mobility </a:t>
            </a:r>
            <a:r>
              <a:rPr lang="en-US" altLang="zh-TW" sz="1600" dirty="0" smtClean="0">
                <a:sym typeface="Wingdings"/>
              </a:rPr>
              <a:t> </a:t>
            </a:r>
            <a:r>
              <a:rPr lang="en-US" altLang="zh-TW" sz="1600" dirty="0" smtClean="0"/>
              <a:t>Time Varying channel (Physical BER ~ 0.1%)</a:t>
            </a:r>
            <a:endParaRPr lang="en-US" altLang="zh-TW" sz="1600" dirty="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altLang="zh-TW" dirty="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altLang="zh-TW" dirty="0"/>
          </a:p>
        </p:txBody>
      </p:sp>
      <p:sp>
        <p:nvSpPr>
          <p:cNvPr id="499715" name="Rectangle 3"/>
          <p:cNvSpPr>
            <a:spLocks noChangeArrowheads="1"/>
          </p:cNvSpPr>
          <p:nvPr/>
        </p:nvSpPr>
        <p:spPr bwMode="auto">
          <a:xfrm>
            <a:off x="914400" y="152400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TW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(1) Propagation Challenge</a:t>
            </a:r>
            <a:endParaRPr lang="en-US" altLang="zh-TW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2068" y="1052736"/>
            <a:ext cx="3834749" cy="24821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56992"/>
            <a:ext cx="5727700" cy="1308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869160"/>
            <a:ext cx="3771900" cy="15367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.6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entury Gothic"/>
        <a:ea typeface="華康超黑體"/>
        <a:cs typeface=""/>
      </a:majorFont>
      <a:minorFont>
        <a:latin typeface="Trebuchet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COM">
  <a:themeElements>
    <a:clrScheme name="WiC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iCOM">
      <a:majorFont>
        <a:latin typeface="Arial Narrow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WiCO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CO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CO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CO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CO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CO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CO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lgerian" pitchFamily="82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lgerian" pitchFamily="82" charset="0"/>
            <a:ea typeface="SimSun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</TotalTime>
  <Words>431</Words>
  <Application>Microsoft Office PowerPoint</Application>
  <PresentationFormat>On-screen Show (4:3)</PresentationFormat>
  <Paragraphs>113</Paragraphs>
  <Slides>15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Default Design</vt:lpstr>
      <vt:lpstr>WiCOM</vt:lpstr>
      <vt:lpstr>1_Default Design</vt:lpstr>
      <vt:lpstr>Visio</vt:lpstr>
      <vt:lpstr>Vincent Lau Professor, Department of Electronic  and Computer Engineering</vt:lpstr>
      <vt:lpstr>Slide 2</vt:lpstr>
      <vt:lpstr>Brief Biography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HKSUT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Jerman Cheung</dc:creator>
  <cp:lastModifiedBy>YIP, Ka Kee</cp:lastModifiedBy>
  <cp:revision>219</cp:revision>
  <dcterms:created xsi:type="dcterms:W3CDTF">2002-09-25T08:14:57Z</dcterms:created>
  <dcterms:modified xsi:type="dcterms:W3CDTF">2011-12-12T12:00:54Z</dcterms:modified>
</cp:coreProperties>
</file>